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6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ny%20Munkhammar\Documents\SeminariumJamlikh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ny%20Munkhammar\Documents\SeminariumJamlikh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Förändring ekonomisk frihet 1995-2004 %</c:v>
                </c:pt>
              </c:strCache>
            </c:strRef>
          </c:tx>
          <c:cat>
            <c:strRef>
              <c:f>Blad1!$A$2:$A$11</c:f>
              <c:strCache>
                <c:ptCount val="10"/>
                <c:pt idx="0">
                  <c:v>Irland</c:v>
                </c:pt>
                <c:pt idx="1">
                  <c:v>Finland</c:v>
                </c:pt>
                <c:pt idx="2">
                  <c:v>Sverige</c:v>
                </c:pt>
                <c:pt idx="3">
                  <c:v>Polen</c:v>
                </c:pt>
                <c:pt idx="4">
                  <c:v>Ungern</c:v>
                </c:pt>
                <c:pt idx="5">
                  <c:v>Spanien</c:v>
                </c:pt>
                <c:pt idx="6">
                  <c:v>Kanada</c:v>
                </c:pt>
                <c:pt idx="7">
                  <c:v>Danmark</c:v>
                </c:pt>
                <c:pt idx="8">
                  <c:v>Nederländerna</c:v>
                </c:pt>
                <c:pt idx="9">
                  <c:v>Slovakien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11.8</c:v>
                </c:pt>
                <c:pt idx="1">
                  <c:v>9.7000000000000011</c:v>
                </c:pt>
                <c:pt idx="2">
                  <c:v>8.7000000000000011</c:v>
                </c:pt>
                <c:pt idx="3">
                  <c:v>8</c:v>
                </c:pt>
                <c:pt idx="4">
                  <c:v>7.5</c:v>
                </c:pt>
                <c:pt idx="5">
                  <c:v>6.1</c:v>
                </c:pt>
                <c:pt idx="6">
                  <c:v>5.9</c:v>
                </c:pt>
                <c:pt idx="7">
                  <c:v>5.0999999999999996</c:v>
                </c:pt>
                <c:pt idx="8">
                  <c:v>4.8</c:v>
                </c:pt>
                <c:pt idx="9">
                  <c:v>4.2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Förändring Ginikoefficient 1995-2000 %</c:v>
                </c:pt>
              </c:strCache>
            </c:strRef>
          </c:tx>
          <c:cat>
            <c:strRef>
              <c:f>Blad1!$A$2:$A$11</c:f>
              <c:strCache>
                <c:ptCount val="10"/>
                <c:pt idx="0">
                  <c:v>Irland</c:v>
                </c:pt>
                <c:pt idx="1">
                  <c:v>Finland</c:v>
                </c:pt>
                <c:pt idx="2">
                  <c:v>Sverige</c:v>
                </c:pt>
                <c:pt idx="3">
                  <c:v>Polen</c:v>
                </c:pt>
                <c:pt idx="4">
                  <c:v>Ungern</c:v>
                </c:pt>
                <c:pt idx="5">
                  <c:v>Spanien</c:v>
                </c:pt>
                <c:pt idx="6">
                  <c:v>Kanada</c:v>
                </c:pt>
                <c:pt idx="7">
                  <c:v>Danmark</c:v>
                </c:pt>
                <c:pt idx="8">
                  <c:v>Nederländerna</c:v>
                </c:pt>
                <c:pt idx="9">
                  <c:v>Slovakien</c:v>
                </c:pt>
              </c:strCache>
            </c:strRef>
          </c:cat>
          <c:val>
            <c:numRef>
              <c:f>Blad1!$C$2:$C$11</c:f>
              <c:numCache>
                <c:formatCode>General</c:formatCode>
                <c:ptCount val="10"/>
                <c:pt idx="0">
                  <c:v>-2</c:v>
                </c:pt>
                <c:pt idx="1">
                  <c:v>3.3</c:v>
                </c:pt>
                <c:pt idx="2">
                  <c:v>3.2</c:v>
                </c:pt>
                <c:pt idx="3">
                  <c:v>2.2000000000000002</c:v>
                </c:pt>
                <c:pt idx="4">
                  <c:v>-0.1</c:v>
                </c:pt>
                <c:pt idx="5">
                  <c:v>-1</c:v>
                </c:pt>
                <c:pt idx="6">
                  <c:v>1.8</c:v>
                </c:pt>
                <c:pt idx="7">
                  <c:v>1.2</c:v>
                </c:pt>
                <c:pt idx="8">
                  <c:v>-0.4</c:v>
                </c:pt>
                <c:pt idx="9">
                  <c:v>0.91111111111111098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Förändring andel hushåll med låg inkomst 1995-2004 %</c:v>
                </c:pt>
              </c:strCache>
            </c:strRef>
          </c:tx>
          <c:cat>
            <c:strRef>
              <c:f>Blad1!$A$2:$A$11</c:f>
              <c:strCache>
                <c:ptCount val="10"/>
                <c:pt idx="0">
                  <c:v>Irland</c:v>
                </c:pt>
                <c:pt idx="1">
                  <c:v>Finland</c:v>
                </c:pt>
                <c:pt idx="2">
                  <c:v>Sverige</c:v>
                </c:pt>
                <c:pt idx="3">
                  <c:v>Polen</c:v>
                </c:pt>
                <c:pt idx="4">
                  <c:v>Ungern</c:v>
                </c:pt>
                <c:pt idx="5">
                  <c:v>Spanien</c:v>
                </c:pt>
                <c:pt idx="6">
                  <c:v>Kanada</c:v>
                </c:pt>
                <c:pt idx="7">
                  <c:v>Danmark</c:v>
                </c:pt>
                <c:pt idx="8">
                  <c:v>Nederländerna</c:v>
                </c:pt>
                <c:pt idx="9">
                  <c:v>Slovakien</c:v>
                </c:pt>
              </c:strCache>
            </c:strRef>
          </c:cat>
          <c:val>
            <c:numRef>
              <c:f>Blad1!$D$2:$D$11</c:f>
              <c:numCache>
                <c:formatCode>General</c:formatCode>
                <c:ptCount val="10"/>
                <c:pt idx="0">
                  <c:v>-55.2</c:v>
                </c:pt>
                <c:pt idx="1">
                  <c:v>-58.2</c:v>
                </c:pt>
                <c:pt idx="2">
                  <c:v>-26.1</c:v>
                </c:pt>
                <c:pt idx="5">
                  <c:v>-28.8</c:v>
                </c:pt>
                <c:pt idx="6">
                  <c:v>-30.9</c:v>
                </c:pt>
                <c:pt idx="7">
                  <c:v>-27.3</c:v>
                </c:pt>
                <c:pt idx="8">
                  <c:v>-30.8</c:v>
                </c:pt>
                <c:pt idx="9">
                  <c:v>-36.757142857142846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Förändring inkomst för lägsta decilen 1995-2004 %</c:v>
                </c:pt>
              </c:strCache>
            </c:strRef>
          </c:tx>
          <c:cat>
            <c:strRef>
              <c:f>Blad1!$A$2:$A$11</c:f>
              <c:strCache>
                <c:ptCount val="10"/>
                <c:pt idx="0">
                  <c:v>Irland</c:v>
                </c:pt>
                <c:pt idx="1">
                  <c:v>Finland</c:v>
                </c:pt>
                <c:pt idx="2">
                  <c:v>Sverige</c:v>
                </c:pt>
                <c:pt idx="3">
                  <c:v>Polen</c:v>
                </c:pt>
                <c:pt idx="4">
                  <c:v>Ungern</c:v>
                </c:pt>
                <c:pt idx="5">
                  <c:v>Spanien</c:v>
                </c:pt>
                <c:pt idx="6">
                  <c:v>Kanada</c:v>
                </c:pt>
                <c:pt idx="7">
                  <c:v>Danmark</c:v>
                </c:pt>
                <c:pt idx="8">
                  <c:v>Nederländerna</c:v>
                </c:pt>
                <c:pt idx="9">
                  <c:v>Slovakien</c:v>
                </c:pt>
              </c:strCache>
            </c:strRef>
          </c:cat>
          <c:val>
            <c:numRef>
              <c:f>Blad1!$E$2:$E$11</c:f>
              <c:numCache>
                <c:formatCode>General</c:formatCode>
                <c:ptCount val="10"/>
                <c:pt idx="0">
                  <c:v>78.599999999999994</c:v>
                </c:pt>
                <c:pt idx="1">
                  <c:v>20.399999999999999</c:v>
                </c:pt>
                <c:pt idx="2">
                  <c:v>9.7000000000000011</c:v>
                </c:pt>
                <c:pt idx="3">
                  <c:v>46.5</c:v>
                </c:pt>
                <c:pt idx="4">
                  <c:v>90.3</c:v>
                </c:pt>
                <c:pt idx="5">
                  <c:v>33.200000000000003</c:v>
                </c:pt>
                <c:pt idx="6">
                  <c:v>21.8</c:v>
                </c:pt>
                <c:pt idx="7">
                  <c:v>20.9</c:v>
                </c:pt>
                <c:pt idx="8">
                  <c:v>11.5</c:v>
                </c:pt>
                <c:pt idx="9">
                  <c:v>89.9</c:v>
                </c:pt>
              </c:numCache>
            </c:numRef>
          </c:val>
        </c:ser>
        <c:axId val="69231360"/>
        <c:axId val="69659264"/>
      </c:barChart>
      <c:catAx>
        <c:axId val="69231360"/>
        <c:scaling>
          <c:orientation val="minMax"/>
        </c:scaling>
        <c:axPos val="b"/>
        <c:tickLblPos val="nextTo"/>
        <c:crossAx val="69659264"/>
        <c:crosses val="autoZero"/>
        <c:auto val="1"/>
        <c:lblAlgn val="ctr"/>
        <c:lblOffset val="100"/>
      </c:catAx>
      <c:valAx>
        <c:axId val="69659264"/>
        <c:scaling>
          <c:orientation val="minMax"/>
        </c:scaling>
        <c:axPos val="l"/>
        <c:majorGridlines/>
        <c:numFmt formatCode="General" sourceLinked="1"/>
        <c:tickLblPos val="nextTo"/>
        <c:crossAx val="692313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0"/>
          <c:order val="0"/>
          <c:tx>
            <c:strRef>
              <c:f>Blad1!$B$13</c:f>
              <c:strCache>
                <c:ptCount val="1"/>
                <c:pt idx="0">
                  <c:v>Förändring ekonomisk frihet 1995-2004 %</c:v>
                </c:pt>
              </c:strCache>
            </c:strRef>
          </c:tx>
          <c:cat>
            <c:strRef>
              <c:f>Blad1!$A$14:$A$19</c:f>
              <c:strCache>
                <c:ptCount val="6"/>
                <c:pt idx="0">
                  <c:v>Japan</c:v>
                </c:pt>
                <c:pt idx="1">
                  <c:v>Frankrike</c:v>
                </c:pt>
                <c:pt idx="2">
                  <c:v>Österrike</c:v>
                </c:pt>
                <c:pt idx="3">
                  <c:v>Grekland</c:v>
                </c:pt>
                <c:pt idx="4">
                  <c:v>Tjeckien</c:v>
                </c:pt>
                <c:pt idx="5">
                  <c:v>Tyskland</c:v>
                </c:pt>
              </c:strCache>
            </c:strRef>
          </c:cat>
          <c:val>
            <c:numRef>
              <c:f>Blad1!$B$14:$B$19</c:f>
              <c:numCache>
                <c:formatCode>General</c:formatCode>
                <c:ptCount val="6"/>
                <c:pt idx="0">
                  <c:v>-10.7</c:v>
                </c:pt>
                <c:pt idx="1">
                  <c:v>-3.5</c:v>
                </c:pt>
                <c:pt idx="2">
                  <c:v>-2.4</c:v>
                </c:pt>
                <c:pt idx="3">
                  <c:v>-2.1</c:v>
                </c:pt>
                <c:pt idx="4">
                  <c:v>-0.8</c:v>
                </c:pt>
                <c:pt idx="5">
                  <c:v>-0.30000000000000021</c:v>
                </c:pt>
              </c:numCache>
            </c:numRef>
          </c:val>
        </c:ser>
        <c:ser>
          <c:idx val="1"/>
          <c:order val="1"/>
          <c:tx>
            <c:strRef>
              <c:f>Blad1!$C$13</c:f>
              <c:strCache>
                <c:ptCount val="1"/>
                <c:pt idx="0">
                  <c:v>Förändring Ginikoefficient 1995-2000 %</c:v>
                </c:pt>
              </c:strCache>
            </c:strRef>
          </c:tx>
          <c:cat>
            <c:strRef>
              <c:f>Blad1!$A$14:$A$19</c:f>
              <c:strCache>
                <c:ptCount val="6"/>
                <c:pt idx="0">
                  <c:v>Japan</c:v>
                </c:pt>
                <c:pt idx="1">
                  <c:v>Frankrike</c:v>
                </c:pt>
                <c:pt idx="2">
                  <c:v>Österrike</c:v>
                </c:pt>
                <c:pt idx="3">
                  <c:v>Grekland</c:v>
                </c:pt>
                <c:pt idx="4">
                  <c:v>Tjeckien</c:v>
                </c:pt>
                <c:pt idx="5">
                  <c:v>Tyskland</c:v>
                </c:pt>
              </c:strCache>
            </c:strRef>
          </c:cat>
          <c:val>
            <c:numRef>
              <c:f>Blad1!$C$14:$C$19</c:f>
              <c:numCache>
                <c:formatCode>General</c:formatCode>
                <c:ptCount val="6"/>
                <c:pt idx="0">
                  <c:v>1.9000000000000001</c:v>
                </c:pt>
                <c:pt idx="1">
                  <c:v>-0.5</c:v>
                </c:pt>
                <c:pt idx="2">
                  <c:v>1.4</c:v>
                </c:pt>
                <c:pt idx="3">
                  <c:v>0.9</c:v>
                </c:pt>
                <c:pt idx="4">
                  <c:v>0.30000000000000021</c:v>
                </c:pt>
                <c:pt idx="5">
                  <c:v>-0.60000000000000042</c:v>
                </c:pt>
              </c:numCache>
            </c:numRef>
          </c:val>
        </c:ser>
        <c:ser>
          <c:idx val="2"/>
          <c:order val="2"/>
          <c:tx>
            <c:strRef>
              <c:f>Blad1!$D$13</c:f>
              <c:strCache>
                <c:ptCount val="1"/>
                <c:pt idx="0">
                  <c:v>Förändring andel hushåll med låg inkomst 1995-2004 %</c:v>
                </c:pt>
              </c:strCache>
            </c:strRef>
          </c:tx>
          <c:cat>
            <c:strRef>
              <c:f>Blad1!$A$14:$A$19</c:f>
              <c:strCache>
                <c:ptCount val="6"/>
                <c:pt idx="0">
                  <c:v>Japan</c:v>
                </c:pt>
                <c:pt idx="1">
                  <c:v>Frankrike</c:v>
                </c:pt>
                <c:pt idx="2">
                  <c:v>Österrike</c:v>
                </c:pt>
                <c:pt idx="3">
                  <c:v>Grekland</c:v>
                </c:pt>
                <c:pt idx="4">
                  <c:v>Tjeckien</c:v>
                </c:pt>
                <c:pt idx="5">
                  <c:v>Tyskland</c:v>
                </c:pt>
              </c:strCache>
            </c:strRef>
          </c:cat>
          <c:val>
            <c:numRef>
              <c:f>Blad1!$D$14:$D$19</c:f>
              <c:numCache>
                <c:formatCode>General</c:formatCode>
                <c:ptCount val="6"/>
                <c:pt idx="0">
                  <c:v>100</c:v>
                </c:pt>
                <c:pt idx="1">
                  <c:v>-25.5</c:v>
                </c:pt>
                <c:pt idx="2">
                  <c:v>-4.4000000000000004</c:v>
                </c:pt>
                <c:pt idx="3">
                  <c:v>-2.8</c:v>
                </c:pt>
                <c:pt idx="5">
                  <c:v>-17.600000000000001</c:v>
                </c:pt>
              </c:numCache>
            </c:numRef>
          </c:val>
        </c:ser>
        <c:ser>
          <c:idx val="3"/>
          <c:order val="3"/>
          <c:tx>
            <c:strRef>
              <c:f>Blad1!$E$13</c:f>
              <c:strCache>
                <c:ptCount val="1"/>
                <c:pt idx="0">
                  <c:v>Förändring inkomst för lägsta decilen 1995-2004 %</c:v>
                </c:pt>
              </c:strCache>
            </c:strRef>
          </c:tx>
          <c:cat>
            <c:strRef>
              <c:f>Blad1!$A$14:$A$19</c:f>
              <c:strCache>
                <c:ptCount val="6"/>
                <c:pt idx="0">
                  <c:v>Japan</c:v>
                </c:pt>
                <c:pt idx="1">
                  <c:v>Frankrike</c:v>
                </c:pt>
                <c:pt idx="2">
                  <c:v>Österrike</c:v>
                </c:pt>
                <c:pt idx="3">
                  <c:v>Grekland</c:v>
                </c:pt>
                <c:pt idx="4">
                  <c:v>Tjeckien</c:v>
                </c:pt>
                <c:pt idx="5">
                  <c:v>Tyskland</c:v>
                </c:pt>
              </c:strCache>
            </c:strRef>
          </c:cat>
          <c:val>
            <c:numRef>
              <c:f>Blad1!$E$14:$E$19</c:f>
              <c:numCache>
                <c:formatCode>General</c:formatCode>
                <c:ptCount val="6"/>
                <c:pt idx="0">
                  <c:v>-24.1</c:v>
                </c:pt>
                <c:pt idx="1">
                  <c:v>13.2</c:v>
                </c:pt>
                <c:pt idx="2">
                  <c:v>2.9</c:v>
                </c:pt>
                <c:pt idx="3">
                  <c:v>22.4</c:v>
                </c:pt>
                <c:pt idx="4">
                  <c:v>100</c:v>
                </c:pt>
                <c:pt idx="5">
                  <c:v>13.3</c:v>
                </c:pt>
              </c:numCache>
            </c:numRef>
          </c:val>
        </c:ser>
        <c:axId val="77049856"/>
        <c:axId val="77051392"/>
      </c:barChart>
      <c:catAx>
        <c:axId val="77049856"/>
        <c:scaling>
          <c:orientation val="minMax"/>
        </c:scaling>
        <c:axPos val="b"/>
        <c:tickLblPos val="nextTo"/>
        <c:crossAx val="77051392"/>
        <c:crosses val="autoZero"/>
        <c:auto val="1"/>
        <c:lblAlgn val="ctr"/>
        <c:lblOffset val="100"/>
      </c:catAx>
      <c:valAx>
        <c:axId val="77051392"/>
        <c:scaling>
          <c:orientation val="minMax"/>
        </c:scaling>
        <c:axPos val="l"/>
        <c:majorGridlines/>
        <c:numFmt formatCode="General" sourceLinked="1"/>
        <c:tickLblPos val="nextTo"/>
        <c:crossAx val="770498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1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B236E-2EE6-45D2-8B90-67AE559654D6}" type="datetimeFigureOut">
              <a:rPr lang="sv-SE" smtClean="0"/>
              <a:pPr/>
              <a:t>2008-04-28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idetoreform.com/" TargetMode="External"/><Relationship Id="rId2" Type="http://schemas.openxmlformats.org/officeDocument/2006/relationships/hyperlink" Target="http://www.munkhammar.org/adviso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latin typeface="Gloucester MT Extra Condensed" pitchFamily="18" charset="0"/>
              </a:rPr>
              <a:t>Liberaliseringar bäst för låginkomsttagarna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  <a:latin typeface="Hoefler Text" pitchFamily="18" charset="0"/>
              </a:rPr>
              <a:t>Johnny Munkhammar</a:t>
            </a:r>
          </a:p>
          <a:p>
            <a:r>
              <a:rPr lang="sv-SE" dirty="0" smtClean="0">
                <a:solidFill>
                  <a:schemeClr val="tx1"/>
                </a:solidFill>
                <a:latin typeface="Hoefler Text" pitchFamily="18" charset="0"/>
              </a:rPr>
              <a:t>Kebnekaisegruppen</a:t>
            </a:r>
          </a:p>
          <a:p>
            <a:r>
              <a:rPr lang="sv-SE" dirty="0" smtClean="0">
                <a:solidFill>
                  <a:schemeClr val="tx1"/>
                </a:solidFill>
                <a:latin typeface="Hoefler Text" pitchFamily="18" charset="0"/>
              </a:rPr>
              <a:t>2008-04-29</a:t>
            </a:r>
            <a:endParaRPr lang="sv-SE" dirty="0">
              <a:solidFill>
                <a:schemeClr val="tx1"/>
              </a:solidFill>
              <a:latin typeface="Hoefl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loucester MT Extra Condensed" pitchFamily="18" charset="0"/>
              </a:rPr>
              <a:t>Johnny Munkhammar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Hoefler Text" pitchFamily="18" charset="0"/>
              </a:rPr>
              <a:t>Munkhammar </a:t>
            </a:r>
            <a:r>
              <a:rPr lang="sv-SE" dirty="0" err="1" smtClean="0">
                <a:latin typeface="Hoefler Text" pitchFamily="18" charset="0"/>
              </a:rPr>
              <a:t>Advisory</a:t>
            </a:r>
            <a:r>
              <a:rPr lang="sv-SE" dirty="0" smtClean="0">
                <a:latin typeface="Hoefler Text" pitchFamily="18" charset="0"/>
              </a:rPr>
              <a:t>, </a:t>
            </a:r>
            <a:r>
              <a:rPr lang="sv-SE" dirty="0" err="1" smtClean="0">
                <a:latin typeface="Hoefler Text" pitchFamily="18" charset="0"/>
                <a:hlinkClick r:id="rId2"/>
              </a:rPr>
              <a:t>www.munkhammar.org/advisory</a:t>
            </a:r>
            <a:endParaRPr lang="sv-SE" dirty="0" smtClean="0">
              <a:latin typeface="Hoefler Text" pitchFamily="18" charset="0"/>
            </a:endParaRPr>
          </a:p>
          <a:p>
            <a:r>
              <a:rPr lang="sv-SE" dirty="0" smtClean="0">
                <a:latin typeface="Hoefler Text" pitchFamily="18" charset="0"/>
              </a:rPr>
              <a:t>The Guide to Reform, </a:t>
            </a:r>
            <a:r>
              <a:rPr lang="sv-SE" dirty="0" err="1" smtClean="0">
                <a:latin typeface="Hoefler Text" pitchFamily="18" charset="0"/>
                <a:hlinkClick r:id="rId3"/>
              </a:rPr>
              <a:t>www.guidetoreform.com</a:t>
            </a:r>
            <a:endParaRPr lang="sv-SE" dirty="0" smtClean="0">
              <a:latin typeface="Hoefler Text" pitchFamily="18" charset="0"/>
            </a:endParaRPr>
          </a:p>
          <a:p>
            <a:r>
              <a:rPr lang="sv-SE" dirty="0" smtClean="0">
                <a:latin typeface="Hoefler Text" pitchFamily="18" charset="0"/>
              </a:rPr>
              <a:t>European Enterprise </a:t>
            </a:r>
            <a:r>
              <a:rPr lang="sv-SE" dirty="0" err="1" smtClean="0">
                <a:latin typeface="Hoefler Text" pitchFamily="18" charset="0"/>
              </a:rPr>
              <a:t>Institute</a:t>
            </a:r>
            <a:r>
              <a:rPr lang="sv-SE" dirty="0" smtClean="0">
                <a:latin typeface="Hoefler Text" pitchFamily="18" charset="0"/>
              </a:rPr>
              <a:t>, Entreprenör, Hill &amp; Knowlton</a:t>
            </a:r>
            <a:endParaRPr lang="sv-SE" dirty="0">
              <a:latin typeface="Hoefl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loucester MT Extra Condensed" pitchFamily="18" charset="0"/>
              </a:rPr>
              <a:t>Många har reformerat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Hoefler Text" pitchFamily="18" charset="0"/>
              </a:rPr>
              <a:t>Framför allt ett tiotal länder i OECD</a:t>
            </a:r>
          </a:p>
          <a:p>
            <a:r>
              <a:rPr lang="sv-SE" dirty="0" smtClean="0">
                <a:latin typeface="Hoefler Text" pitchFamily="18" charset="0"/>
              </a:rPr>
              <a:t>Nästan alla har blivit omvalda</a:t>
            </a:r>
          </a:p>
          <a:p>
            <a:r>
              <a:rPr lang="sv-SE" dirty="0" smtClean="0">
                <a:latin typeface="Hoefler Text" pitchFamily="18" charset="0"/>
              </a:rPr>
              <a:t>Reformer rullas nästan aldrig tillbaka</a:t>
            </a:r>
          </a:p>
          <a:p>
            <a:r>
              <a:rPr lang="sv-SE" dirty="0" smtClean="0">
                <a:latin typeface="Hoefler Text" pitchFamily="18" charset="0"/>
              </a:rPr>
              <a:t>En reformvåg följs ofta av fler</a:t>
            </a:r>
          </a:p>
          <a:p>
            <a:r>
              <a:rPr lang="sv-SE" dirty="0" smtClean="0">
                <a:latin typeface="Hoefler Text" pitchFamily="18" charset="0"/>
              </a:rPr>
              <a:t>Regeringar till vänster och höger har reformerat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loucester MT Extra Condensed" pitchFamily="18" charset="0"/>
              </a:rPr>
              <a:t>Svensk reformvänster?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i="1" dirty="0" smtClean="0">
                <a:latin typeface="Hoefler Text" pitchFamily="18" charset="0"/>
              </a:rPr>
              <a:t>”</a:t>
            </a:r>
            <a:r>
              <a:rPr lang="sv-SE" i="1" dirty="0" err="1" smtClean="0">
                <a:latin typeface="Hoefler Text" pitchFamily="18" charset="0"/>
              </a:rPr>
              <a:t>Båd</a:t>
            </a:r>
            <a:r>
              <a:rPr lang="sv-SE" i="1" dirty="0" smtClean="0">
                <a:latin typeface="Hoefler Text" pitchFamily="18" charset="0"/>
              </a:rPr>
              <a:t>’ stat och lagar oss förtrycka, vi under skatter digna ner.” </a:t>
            </a:r>
          </a:p>
          <a:p>
            <a:pPr>
              <a:buNone/>
            </a:pPr>
            <a:r>
              <a:rPr lang="sv-SE" i="1" dirty="0">
                <a:latin typeface="Hoefler Text" pitchFamily="18" charset="0"/>
              </a:rPr>
              <a:t>	</a:t>
            </a:r>
            <a:r>
              <a:rPr lang="sv-SE" dirty="0" smtClean="0">
                <a:latin typeface="Hoefler Text" pitchFamily="18" charset="0"/>
              </a:rPr>
              <a:t>Internationalen</a:t>
            </a:r>
          </a:p>
          <a:p>
            <a:r>
              <a:rPr lang="sv-SE" i="1" dirty="0" smtClean="0">
                <a:latin typeface="Hoefler Text" pitchFamily="18" charset="0"/>
              </a:rPr>
              <a:t>”Varje skattekrona som inte används effektivt är som att stjäla från de fattiga.” </a:t>
            </a:r>
          </a:p>
          <a:p>
            <a:pPr>
              <a:buNone/>
            </a:pPr>
            <a:r>
              <a:rPr lang="sv-SE" i="1" dirty="0">
                <a:latin typeface="Hoefler Text" pitchFamily="18" charset="0"/>
              </a:rPr>
              <a:t>	</a:t>
            </a:r>
            <a:r>
              <a:rPr lang="sv-SE" dirty="0" smtClean="0">
                <a:latin typeface="Hoefler Text" pitchFamily="18" charset="0"/>
              </a:rPr>
              <a:t>Gustav Möller</a:t>
            </a:r>
          </a:p>
          <a:p>
            <a:r>
              <a:rPr lang="sv-SE" dirty="0" smtClean="0">
                <a:latin typeface="Hoefler Text" pitchFamily="18" charset="0"/>
              </a:rPr>
              <a:t>2008?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Gloucester MT Extra Condensed" pitchFamily="18" charset="0"/>
              </a:rPr>
              <a:t>Hur påverkas välståndet av liberaliseringar?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>
                <a:latin typeface="Hoefler Text" pitchFamily="18" charset="0"/>
              </a:rPr>
              <a:t>I de tio OECD-länder som ökade sin ekonomiska frihet mest 1995-2004 var tillväxten i genomsnitt ca 4 procent per år</a:t>
            </a:r>
          </a:p>
          <a:p>
            <a:r>
              <a:rPr lang="sv-SE" dirty="0" smtClean="0">
                <a:latin typeface="Hoefler Text" pitchFamily="18" charset="0"/>
              </a:rPr>
              <a:t>I de sex länder som minskade den ekonomiska friheten 1995-2004 var tillväxten i snitt cirka 2 procent per år</a:t>
            </a:r>
          </a:p>
          <a:p>
            <a:r>
              <a:rPr lang="sv-SE" dirty="0" smtClean="0">
                <a:latin typeface="Hoefler Text" pitchFamily="18" charset="0"/>
              </a:rPr>
              <a:t>Följden av uteblivna liberaliseringar var således en utebliven välståndsökning på cirka 25 procent</a:t>
            </a:r>
            <a:endParaRPr lang="sv-SE" dirty="0">
              <a:latin typeface="Hoefl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 smtClean="0">
                <a:latin typeface="Gloucester MT Extra Condensed" pitchFamily="18" charset="0"/>
              </a:rPr>
              <a:t>Hur påverkas jämlikhet och inkomster av liberaliseringar?</a:t>
            </a:r>
            <a:endParaRPr lang="sv-SE" dirty="0">
              <a:latin typeface="Gloucester MT Extra Condensed" pitchFamily="18" charset="0"/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latin typeface="Gloucester MT Extra Condensed" pitchFamily="18" charset="0"/>
              </a:rPr>
              <a:t>Hur påverkas jämlikhet och inkomster av uteblivna liberaliseringar?</a:t>
            </a:r>
            <a:endParaRPr lang="sv-SE" dirty="0">
              <a:latin typeface="Gloucester MT Extra Condensed" pitchFamily="18" charset="0"/>
            </a:endParaRPr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loucester MT Extra Condensed" pitchFamily="18" charset="0"/>
              </a:rPr>
              <a:t>Sammanfattning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Hoefler Text" pitchFamily="18" charset="0"/>
              </a:rPr>
              <a:t>Tillväxten är högre i länder som liberaliserar</a:t>
            </a:r>
          </a:p>
          <a:p>
            <a:r>
              <a:rPr lang="sv-SE" dirty="0" smtClean="0">
                <a:latin typeface="Hoefler Text" pitchFamily="18" charset="0"/>
              </a:rPr>
              <a:t>Den relativa inkomstfördelningen </a:t>
            </a:r>
            <a:r>
              <a:rPr lang="sv-SE" dirty="0" smtClean="0">
                <a:latin typeface="Hoefler Text" pitchFamily="18" charset="0"/>
              </a:rPr>
              <a:t>utvecklas i </a:t>
            </a:r>
            <a:r>
              <a:rPr lang="sv-SE" dirty="0" smtClean="0">
                <a:latin typeface="Hoefler Text" pitchFamily="18" charset="0"/>
              </a:rPr>
              <a:t>stort sett </a:t>
            </a:r>
            <a:r>
              <a:rPr lang="sv-SE" dirty="0" smtClean="0">
                <a:latin typeface="Hoefler Text" pitchFamily="18" charset="0"/>
              </a:rPr>
              <a:t>likadant</a:t>
            </a:r>
            <a:r>
              <a:rPr lang="sv-SE" dirty="0" smtClean="0">
                <a:latin typeface="Hoefler Text" pitchFamily="18" charset="0"/>
              </a:rPr>
              <a:t> </a:t>
            </a:r>
            <a:endParaRPr lang="sv-SE" dirty="0" smtClean="0">
              <a:latin typeface="Hoefler Text" pitchFamily="18" charset="0"/>
            </a:endParaRPr>
          </a:p>
          <a:p>
            <a:r>
              <a:rPr lang="sv-SE" dirty="0" smtClean="0">
                <a:latin typeface="Hoefler Text" pitchFamily="18" charset="0"/>
              </a:rPr>
              <a:t>Låginkomsttagarna får större inkomstökningar i liberaliserande länder</a:t>
            </a:r>
          </a:p>
          <a:p>
            <a:r>
              <a:rPr lang="sv-SE" dirty="0" smtClean="0">
                <a:latin typeface="Hoefler Text" pitchFamily="18" charset="0"/>
              </a:rPr>
              <a:t>Andelen fattiga hushåll minskar mer i liberaliserande länder</a:t>
            </a:r>
            <a:endParaRPr lang="sv-SE" dirty="0">
              <a:latin typeface="Hoefl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loucester MT Extra Condensed" pitchFamily="18" charset="0"/>
              </a:rPr>
              <a:t>Slutsatser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Hoefler Text" pitchFamily="18" charset="0"/>
              </a:rPr>
              <a:t>Den som bryr sig om låginkomsttagare bör förorda liberaliseringar</a:t>
            </a:r>
          </a:p>
          <a:p>
            <a:r>
              <a:rPr lang="sv-SE" dirty="0" smtClean="0">
                <a:latin typeface="Hoefler Text" pitchFamily="18" charset="0"/>
              </a:rPr>
              <a:t>Arbetarrörelsen och vänstern har valt kontraproduktiva metoder</a:t>
            </a:r>
          </a:p>
          <a:p>
            <a:r>
              <a:rPr lang="sv-SE" dirty="0" smtClean="0">
                <a:latin typeface="Hoefler Text" pitchFamily="18" charset="0"/>
              </a:rPr>
              <a:t>Tillbaka till rötterna – arbetare i alla länder, förena er: liberaliseringar åt alla!</a:t>
            </a:r>
            <a:endParaRPr lang="sv-SE" dirty="0">
              <a:latin typeface="Hoefl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219</Words>
  <Application>Microsoft Office PowerPoint</Application>
  <PresentationFormat>Bildspel på skärmen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Liberaliseringar bäst för låginkomsttagarna</vt:lpstr>
      <vt:lpstr>Johnny Munkhammar</vt:lpstr>
      <vt:lpstr>Många har reformerat</vt:lpstr>
      <vt:lpstr>Svensk reformvänster?</vt:lpstr>
      <vt:lpstr>Hur påverkas välståndet av liberaliseringar?</vt:lpstr>
      <vt:lpstr>Hur påverkas jämlikhet och inkomster av liberaliseringar?</vt:lpstr>
      <vt:lpstr>Hur påverkas jämlikhet och inkomster av uteblivna liberaliseringar?</vt:lpstr>
      <vt:lpstr>Sammanfattning</vt:lpstr>
      <vt:lpstr>Slutsatser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Liberaliseringar bäst för låginkomsttagarna</dc:title>
  <dc:creator>Johnny Munkhammar</dc:creator>
  <cp:lastModifiedBy>Johnny Munkhammar</cp:lastModifiedBy>
  <cp:revision>21</cp:revision>
  <dcterms:created xsi:type="dcterms:W3CDTF">2008-04-21T09:42:30Z</dcterms:created>
  <dcterms:modified xsi:type="dcterms:W3CDTF">2008-04-28T20:20:08Z</dcterms:modified>
</cp:coreProperties>
</file>